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font" Target="fonts/Average-regular.fntdata"/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Montserrat-regular.fntdata"/><Relationship Id="rId21" Type="http://schemas.openxmlformats.org/officeDocument/2006/relationships/font" Target="fonts/Montserrat-boldItalic.fntdata"/><Relationship Id="rId3" Type="http://schemas.openxmlformats.org/officeDocument/2006/relationships/presProps" Target="presProps.xml"/><Relationship Id="rId25" Type="http://schemas.openxmlformats.org/officeDocument/2006/relationships/font" Target="fonts/Lato-boldItalic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0" Type="http://schemas.openxmlformats.org/officeDocument/2006/relationships/font" Target="fonts/Montserrat-italic.fntdata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24" Type="http://schemas.openxmlformats.org/officeDocument/2006/relationships/font" Target="fonts/Lato-italic.fntdata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3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15" Type="http://schemas.openxmlformats.org/officeDocument/2006/relationships/slide" Target="slides/slide10.xml"/><Relationship Id="rId28" Type="http://schemas.openxmlformats.org/officeDocument/2006/relationships/customXml" Target="../customXml/item2.xml"/><Relationship Id="rId10" Type="http://schemas.openxmlformats.org/officeDocument/2006/relationships/slide" Target="slides/slide5.xml"/><Relationship Id="rId19" Type="http://schemas.openxmlformats.org/officeDocument/2006/relationships/font" Target="fonts/Montserrat-bold.fntdata"/><Relationship Id="rId22" Type="http://schemas.openxmlformats.org/officeDocument/2006/relationships/font" Target="fonts/Lato-regular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7" Type="http://schemas.openxmlformats.org/officeDocument/2006/relationships/customXml" Target="../customXml/item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3d004f99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3d004f99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3f962e996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3f962e996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404632dad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404632dad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3f962e996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3f962e996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aa8a64a4d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aa8a64a4d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aa8f059a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aa8f059a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aa8a64a4d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aa8a64a4d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404632da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404632da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3d004f99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3d004f99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404632dad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404632da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Hz_vnL1UpI30E9AvduaHPITsfo8AATGc/view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582725" y="172025"/>
            <a:ext cx="5547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Sistemas </a:t>
            </a:r>
            <a:r>
              <a:rPr lang="pt-BR"/>
              <a:t>Distribuídos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265525" y="2571750"/>
            <a:ext cx="3817800" cy="25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Aécio de </a:t>
            </a:r>
            <a:r>
              <a:rPr lang="pt-BR" sz="1600"/>
              <a:t>Oliveira 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/>
              <a:t>Aurelicio 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/>
              <a:t>Guilherme França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/>
              <a:t>Gleidson Ramos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/>
              <a:t>Luiz Sacramento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075" y="172025"/>
            <a:ext cx="2541325" cy="13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Funcionalidades Suportada pelo </a:t>
            </a:r>
            <a:r>
              <a:rPr lang="pt-BR"/>
              <a:t>código</a:t>
            </a:r>
            <a:endParaRPr/>
          </a:p>
        </p:txBody>
      </p:sp>
      <p:sp>
        <p:nvSpPr>
          <p:cNvPr id="290" name="Google Shape;290;p26"/>
          <p:cNvSpPr txBox="1"/>
          <p:nvPr>
            <p:ph idx="1" type="body"/>
          </p:nvPr>
        </p:nvSpPr>
        <p:spPr>
          <a:xfrm>
            <a:off x="896125" y="949650"/>
            <a:ext cx="7440300" cy="3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/>
              <a:t>Create </a:t>
            </a:r>
            <a:r>
              <a:rPr lang="pt-BR" sz="1800"/>
              <a:t>— Cria uma nova lista vazia no servidor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add </a:t>
            </a:r>
            <a:r>
              <a:rPr b="1" lang="pt-BR" sz="1800"/>
              <a:t>&lt;índice&gt;&lt;valor&gt;</a:t>
            </a:r>
            <a:r>
              <a:rPr lang="pt-BR" sz="1800"/>
              <a:t>  – </a:t>
            </a:r>
            <a:r>
              <a:rPr lang="pt-BR" sz="1800"/>
              <a:t>Adiciona</a:t>
            </a:r>
            <a:r>
              <a:rPr lang="pt-BR" sz="1800"/>
              <a:t> um elemento a lista do servidor no </a:t>
            </a:r>
            <a:r>
              <a:rPr lang="pt-BR" sz="1800"/>
              <a:t>índice</a:t>
            </a:r>
            <a:r>
              <a:rPr lang="pt-BR" sz="1800"/>
              <a:t> especificado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list </a:t>
            </a:r>
            <a:r>
              <a:rPr lang="pt-BR" sz="1800"/>
              <a:t> Exibe a lista atual do Servidor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remove </a:t>
            </a:r>
            <a:r>
              <a:rPr b="1" lang="pt-BR" sz="1800"/>
              <a:t>&lt;índice&gt;</a:t>
            </a:r>
            <a:r>
              <a:rPr lang="pt-BR" sz="1800"/>
              <a:t> – Remove o elemento da lista do servidor no </a:t>
            </a:r>
            <a:r>
              <a:rPr lang="pt-BR" sz="1800"/>
              <a:t>índice</a:t>
            </a:r>
            <a:r>
              <a:rPr lang="pt-BR" sz="1800"/>
              <a:t> indicado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/>
              <a:t>Delete </a:t>
            </a:r>
            <a:r>
              <a:rPr lang="pt-BR" sz="1800"/>
              <a:t>– Exclui a lista do Servidor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/>
              <a:t>Outra opção – retorna “Opção </a:t>
            </a:r>
            <a:r>
              <a:rPr lang="pt-BR" sz="1800"/>
              <a:t>inválida</a:t>
            </a:r>
            <a:r>
              <a:rPr lang="pt-BR" sz="1800"/>
              <a:t> ” no cliente.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1417925" y="204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Exemplos interação Cliente-Servidor:</a:t>
            </a:r>
            <a:endParaRPr sz="2800"/>
          </a:p>
        </p:txBody>
      </p:sp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1297500" y="999875"/>
            <a:ext cx="7038900" cy="39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Cliente: “Create”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Servidor: “Lista Criada”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Cliente: “add 0 42”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Servidor “Elemento </a:t>
            </a:r>
            <a:r>
              <a:rPr lang="pt-BR" sz="1700"/>
              <a:t>adicionado à</a:t>
            </a:r>
            <a:r>
              <a:rPr lang="pt-BR" sz="1700"/>
              <a:t> lista”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Client: “list”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Servidor”Lista[42]”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Cliente “remove 0”;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700"/>
              <a:t>Servidor “Elemento </a:t>
            </a:r>
            <a:r>
              <a:rPr lang="pt-BR" sz="1700"/>
              <a:t>removido</a:t>
            </a:r>
            <a:r>
              <a:rPr lang="pt-BR" sz="1700"/>
              <a:t> da lista : 42”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3" name="Google Shape;303;p28" title="20230506_17524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72275" y="0"/>
            <a:ext cx="105162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443275" y="2064600"/>
            <a:ext cx="32754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projeto consiste na implementação de um sistema 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distribuído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utilizando </a:t>
            </a: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sockets.</a:t>
            </a:r>
            <a:endParaRPr b="1" sz="2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Visão geral</a:t>
            </a:r>
            <a:endParaRPr sz="30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Objetivo da apresentação</a:t>
            </a:r>
            <a:endParaRPr sz="3200"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Trazer um exemplo </a:t>
            </a:r>
            <a:r>
              <a:rPr lang="pt-BR" sz="2400"/>
              <a:t>prático</a:t>
            </a:r>
            <a:r>
              <a:rPr lang="pt-BR" sz="2400"/>
              <a:t> de </a:t>
            </a:r>
            <a:r>
              <a:rPr lang="pt-BR" sz="2400"/>
              <a:t>comunicação</a:t>
            </a:r>
            <a:r>
              <a:rPr lang="pt-BR" sz="2400"/>
              <a:t> entre cliente e servidor utilizando Sockets.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/>
              <a:t>Linguagem de programação: Java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186550"/>
            <a:ext cx="70389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/>
              <a:t>Cenário</a:t>
            </a:r>
            <a:endParaRPr b="1" sz="3000"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1177075" y="743225"/>
            <a:ext cx="7038900" cy="38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Implementação de um sistema </a:t>
            </a:r>
            <a:r>
              <a:rPr lang="pt-BR" sz="1900"/>
              <a:t>distribuído </a:t>
            </a:r>
            <a:r>
              <a:rPr lang="pt-BR" sz="1900"/>
              <a:t> em que o servidor fornece serviço de </a:t>
            </a:r>
            <a:r>
              <a:rPr b="1" lang="pt-BR" sz="1900"/>
              <a:t>armazenamento </a:t>
            </a:r>
            <a:r>
              <a:rPr lang="pt-BR" sz="1900"/>
              <a:t>e </a:t>
            </a:r>
            <a:r>
              <a:rPr b="1" lang="pt-BR" sz="1900"/>
              <a:t>manutenção </a:t>
            </a:r>
            <a:r>
              <a:rPr lang="pt-BR" sz="1900"/>
              <a:t>de </a:t>
            </a:r>
            <a:r>
              <a:rPr b="1" lang="pt-BR" sz="1900"/>
              <a:t>lista</a:t>
            </a:r>
            <a:r>
              <a:rPr lang="pt-BR" sz="1900"/>
              <a:t>.</a:t>
            </a:r>
            <a:endParaRPr sz="19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900"/>
              <a:t>Transações disponibilizadas pelo </a:t>
            </a:r>
            <a:r>
              <a:rPr lang="pt-BR" sz="1900"/>
              <a:t>módulo</a:t>
            </a:r>
            <a:r>
              <a:rPr lang="pt-BR" sz="1900"/>
              <a:t> servidor ao </a:t>
            </a:r>
            <a:r>
              <a:rPr lang="pt-BR" sz="1900"/>
              <a:t>módulo</a:t>
            </a:r>
            <a:r>
              <a:rPr lang="pt-BR" sz="1900"/>
              <a:t> cliente são:</a:t>
            </a:r>
            <a:endParaRPr sz="19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AutoNum type="arabicPeriod"/>
            </a:pPr>
            <a:r>
              <a:rPr b="1" lang="pt-BR" sz="1900"/>
              <a:t>Criação </a:t>
            </a:r>
            <a:r>
              <a:rPr lang="pt-BR" sz="1900"/>
              <a:t>de uma lista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pt-BR" sz="1900"/>
              <a:t>Inserção </a:t>
            </a:r>
            <a:r>
              <a:rPr lang="pt-BR" sz="1900"/>
              <a:t>de item em uma lista.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pt-BR" sz="1900"/>
              <a:t>Remoção </a:t>
            </a:r>
            <a:r>
              <a:rPr lang="pt-BR" sz="1900"/>
              <a:t>de item de uma lista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pt-BR" sz="1900"/>
              <a:t>Recuperação </a:t>
            </a:r>
            <a:r>
              <a:rPr lang="pt-BR" sz="1900"/>
              <a:t>de uma lista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b="1" lang="pt-BR" sz="1900"/>
              <a:t>Eliminação </a:t>
            </a:r>
            <a:r>
              <a:rPr lang="pt-BR" sz="1900"/>
              <a:t>de uma Lista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0"/>
            <a:ext cx="70389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Código</a:t>
            </a:r>
            <a:r>
              <a:rPr b="1" lang="pt-BR"/>
              <a:t> do Servidor</a:t>
            </a:r>
            <a:endParaRPr b="1"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276850" y="586200"/>
            <a:ext cx="8549700" cy="43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9100"/>
            <a:ext cx="4571999" cy="472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5050" y="419100"/>
            <a:ext cx="4428949" cy="47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1297500" y="129125"/>
            <a:ext cx="70389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Código</a:t>
            </a:r>
            <a:r>
              <a:rPr b="1" lang="pt-BR"/>
              <a:t> do Servidor</a:t>
            </a:r>
            <a:endParaRPr b="1"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1297500" y="743225"/>
            <a:ext cx="7038900" cy="3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50" y="552450"/>
            <a:ext cx="5753100" cy="459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1550" y="552462"/>
            <a:ext cx="3686175" cy="45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138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Funcionamento do Servidor</a:t>
            </a:r>
            <a:endParaRPr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1297500" y="917800"/>
            <a:ext cx="7038900" cy="35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O Servidor inicia um socket na porta 1234.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Em um </a:t>
            </a:r>
            <a:r>
              <a:rPr b="1" lang="pt-BR" sz="1900"/>
              <a:t>loop infinito</a:t>
            </a:r>
            <a:r>
              <a:rPr lang="pt-BR" sz="1900"/>
              <a:t> , o servidor aguarda </a:t>
            </a:r>
            <a:r>
              <a:rPr lang="pt-BR" sz="1900"/>
              <a:t>conexões</a:t>
            </a:r>
            <a:r>
              <a:rPr lang="pt-BR" sz="1900"/>
              <a:t> de clientes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Quando uma </a:t>
            </a:r>
            <a:r>
              <a:rPr lang="pt-BR" sz="1900"/>
              <a:t>conexão é</a:t>
            </a:r>
            <a:r>
              <a:rPr lang="pt-BR" sz="1900"/>
              <a:t> estabelecida e criada uma nova </a:t>
            </a:r>
            <a:r>
              <a:rPr lang="pt-BR" sz="1900"/>
              <a:t>instância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da Classe </a:t>
            </a:r>
            <a:r>
              <a:rPr b="1" lang="pt-BR" sz="1900"/>
              <a:t>ClientHandler</a:t>
            </a:r>
            <a:r>
              <a:rPr lang="pt-BR" sz="1900"/>
              <a:t> em uma nova thread para lhe dar com o Cliente.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O </a:t>
            </a:r>
            <a:r>
              <a:rPr b="1" lang="pt-BR" sz="1900"/>
              <a:t>ClientHandler</a:t>
            </a:r>
            <a:r>
              <a:rPr lang="pt-BR" sz="1900"/>
              <a:t> recebe as mensagens do cliente , executa as ações correspondentes e envia as respostas de volta ao cliente.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1013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/>
              <a:t>Código</a:t>
            </a:r>
            <a:r>
              <a:rPr b="1" lang="pt-BR" sz="2500"/>
              <a:t> Cliente</a:t>
            </a:r>
            <a:endParaRPr b="1" sz="2500"/>
          </a:p>
        </p:txBody>
      </p:sp>
      <p:sp>
        <p:nvSpPr>
          <p:cNvPr id="277" name="Google Shape;277;p24"/>
          <p:cNvSpPr txBox="1"/>
          <p:nvPr>
            <p:ph idx="1" type="body"/>
          </p:nvPr>
        </p:nvSpPr>
        <p:spPr>
          <a:xfrm>
            <a:off x="1297500" y="7418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5" y="554000"/>
            <a:ext cx="9073574" cy="443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Funcionamento do </a:t>
            </a:r>
            <a:r>
              <a:rPr lang="pt-BR"/>
              <a:t>código</a:t>
            </a:r>
            <a:r>
              <a:rPr lang="pt-BR"/>
              <a:t> do Cliente</a:t>
            </a:r>
            <a:endParaRPr/>
          </a:p>
        </p:txBody>
      </p:sp>
      <p:sp>
        <p:nvSpPr>
          <p:cNvPr id="284" name="Google Shape;284;p25"/>
          <p:cNvSpPr txBox="1"/>
          <p:nvPr>
            <p:ph idx="1" type="body"/>
          </p:nvPr>
        </p:nvSpPr>
        <p:spPr>
          <a:xfrm>
            <a:off x="1177525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Cliente estabelece uma </a:t>
            </a:r>
            <a:r>
              <a:rPr lang="pt-BR" sz="1900"/>
              <a:t>conexão</a:t>
            </a:r>
            <a:r>
              <a:rPr lang="pt-BR" sz="1900"/>
              <a:t> com o servidor na porta 1234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Em um loop o cliente </a:t>
            </a:r>
            <a:r>
              <a:rPr lang="pt-BR" sz="1900"/>
              <a:t>lê uma</a:t>
            </a:r>
            <a:r>
              <a:rPr lang="pt-BR" sz="1900"/>
              <a:t> mensagem do servidor </a:t>
            </a:r>
            <a:r>
              <a:rPr lang="pt-BR" sz="1900"/>
              <a:t>exibida</a:t>
            </a:r>
            <a:r>
              <a:rPr lang="pt-BR" sz="1900"/>
              <a:t> no console e permite ao </a:t>
            </a:r>
            <a:r>
              <a:rPr lang="pt-BR" sz="1900"/>
              <a:t>usuário</a:t>
            </a:r>
            <a:r>
              <a:rPr lang="pt-BR" sz="1900"/>
              <a:t> digitar uma resposta.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A resposta do </a:t>
            </a:r>
            <a:r>
              <a:rPr lang="pt-BR" sz="1900"/>
              <a:t>usuário é</a:t>
            </a:r>
            <a:r>
              <a:rPr lang="pt-BR" sz="1900"/>
              <a:t> enviada de volta ao servidor.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pt-BR" sz="1900"/>
              <a:t>O loop continua </a:t>
            </a:r>
            <a:r>
              <a:rPr lang="pt-BR" sz="1900"/>
              <a:t>até</a:t>
            </a:r>
            <a:r>
              <a:rPr lang="pt-BR" sz="1900"/>
              <a:t> que o </a:t>
            </a:r>
            <a:r>
              <a:rPr lang="pt-BR" sz="1900"/>
              <a:t>usuário</a:t>
            </a:r>
            <a:r>
              <a:rPr lang="pt-BR" sz="1900"/>
              <a:t> digite “exit” para encerrar a </a:t>
            </a:r>
            <a:r>
              <a:rPr lang="pt-BR" sz="1900"/>
              <a:t>conexão.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F18CCE609CC2640A70919D3E7EFDE9F" ma:contentTypeVersion="7" ma:contentTypeDescription="Crie um novo documento." ma:contentTypeScope="" ma:versionID="d13f983580e55b48416b6cd6c50d7c79">
  <xsd:schema xmlns:xsd="http://www.w3.org/2001/XMLSchema" xmlns:xs="http://www.w3.org/2001/XMLSchema" xmlns:p="http://schemas.microsoft.com/office/2006/metadata/properties" xmlns:ns2="dd118caf-8b78-408e-9f3a-f9189c15a890" targetNamespace="http://schemas.microsoft.com/office/2006/metadata/properties" ma:root="true" ma:fieldsID="d5b550f7519a35fd0e1a807f83dcbc53" ns2:_="">
    <xsd:import namespace="dd118caf-8b78-408e-9f3a-f9189c15a890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118caf-8b78-408e-9f3a-f9189c15a890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Marcações de imagem" ma:readOnly="false" ma:fieldId="{5cf76f15-5ced-4ddc-b409-7134ff3c332f}" ma:taxonomyMulti="true" ma:sspId="66a8e9f6-207e-4cbc-81e9-5eb35c0639e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D79BEC7-F5DE-4AA4-AACC-B2B378DA2E40}"/>
</file>

<file path=customXml/itemProps2.xml><?xml version="1.0" encoding="utf-8"?>
<ds:datastoreItem xmlns:ds="http://schemas.openxmlformats.org/officeDocument/2006/customXml" ds:itemID="{DF95C899-1BB5-41C4-9452-657AFF0E48F9}"/>
</file>